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9"/>
  </p:handoutMasterIdLst>
  <p:sldIdLst>
    <p:sldId id="260" r:id="rId2"/>
    <p:sldId id="263" r:id="rId3"/>
    <p:sldId id="264" r:id="rId4"/>
    <p:sldId id="266" r:id="rId5"/>
    <p:sldId id="267" r:id="rId6"/>
    <p:sldId id="268" r:id="rId7"/>
    <p:sldId id="265" r:id="rId8"/>
  </p:sldIdLst>
  <p:sldSz cx="12070080" cy="6858000"/>
  <p:notesSz cx="6858000" cy="9144000"/>
  <p:embeddedFontLst>
    <p:embeddedFont>
      <p:font typeface="Calibri Light" panose="020F0302020204030204" pitchFamily="34" charset="0"/>
      <p:regular r:id="rId10"/>
      <p: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37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4" d="100"/>
          <a:sy n="44" d="100"/>
        </p:scale>
        <p:origin x="1776" y="52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handoutMaster" Target="handoutMasters/handoutMaster1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A497024-AD7A-AF8C-F1DF-6C66C999A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87AC85F-1195-A423-411D-7E976FAE76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972B3-D4B6-408B-AE6D-F99D7DA3D0C0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78E6C6-F8E7-8F8E-9FD3-1F5B462D99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386BC97-6E10-60EB-10C8-2546D8C6EC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0ED6D-ABB9-42A3-B345-1EDBBD6FC0A3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68069058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2838B6E5-5220-7BC4-3F6E-B517BBE7CF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3713651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2DF07B-2C49-F0D0-B060-CB0E554E1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FB0EA06-5213-0EB0-4EE9-74B29A61B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F1C8C6-1658-93C2-C9AB-37A23E026E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B63F3C-51E1-95B1-3454-462C5314F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4514D6-9140-D6F1-214C-F5465E3B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75556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E8AC9AD-DB0A-724C-F000-71EA0F1FA6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27BFB1-D1F9-95F2-75D3-58932795B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CC2970-8113-E292-7C19-A3DEA152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D966EA-D5C2-4321-2472-67DFCB10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207903-7780-CF11-89F0-6DCDEC81E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7910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707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2C0394-EA04-7FBD-3751-298D27C1C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1B26AC-269D-5726-BB14-A3FBB0CCE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1A7E79-8CDB-4873-6C6E-98F602D8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3C9A7A-633C-EBB1-78A1-77D37197B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729215-903C-4253-F1C2-7076227E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10171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B945EA-58F0-5066-3015-07824805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374A1B-4303-D8BA-74F3-6ACAAFDBC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6B8C9A-1726-98E0-0301-726E9258E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CC0395-E38A-ADA2-783F-054B32C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939347-19E7-7C14-5475-BB80E81ED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628820-8017-F577-7314-0CA8468D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9640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468823-010D-3F09-0C39-72966B005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645A84-2514-5D34-0C8A-168293658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3CC54A-A62A-397A-58F8-5CC9079FE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46F5F5-B391-8DBA-B276-140ECFD08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461D7F-B4C8-FE81-F057-1A776D48F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68E550-7BAD-9A75-46EF-E94D83266E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0FD80FF-A2F5-6C74-10CB-40CF1D54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253CEC2-A60F-E277-58DF-29855C56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4503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59CF7-0AB0-E8C6-16F7-DC7701CEF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285F38-4520-2A08-BBA3-9BDF99EE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F3B1244-4224-3A35-7C55-071D19238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BDE6155-7AF9-1BF5-692F-AF7D7F62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956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2AF9326-E15A-6EFA-3767-8A257CF053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A246F77-3692-1645-F2B8-6595B25FE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A01033C-12DF-BC85-4C3A-383315AAD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65679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411FF-8FB1-11D5-BE9F-045B32B4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9EE2E4-CFB3-BBA9-F5D4-A4C48EA9C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7C2383-D601-2B8B-E781-1602751C7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5BB304-74E3-31BB-588E-9480546916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CCBF817-60D6-E6BF-1235-9FB712BA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4A285B-60F2-0BC3-8141-3E074404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8837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B75618-BD0D-CE72-B725-D481B2DD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x-none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3CDA3BE-2F86-937A-9EDE-D52B156FD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17AF4A-CD95-C20A-B54E-469417EF1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A1B0F2-5776-CBC8-30CD-A840E2F8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95DAC0B-A8CF-4775-895C-F804F68D6A0E}" type="datetimeFigureOut">
              <a:rPr lang="x-none" smtClean="0"/>
              <a:pPr/>
              <a:t>06.03.2024</a:t>
            </a:fld>
            <a:endParaRPr lang="x-none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5EADBE-9084-D4C8-4877-7732D7675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561265-279B-F54F-5A20-2F5797E8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A4068C0-51E8-4A9C-ABB6-80F07FA61A3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3937312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552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9439D3F-97B1-2196-9E8D-7DC2F969B4C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9492" y="469855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Машиностроение</a:t>
            </a: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2E3AF91E-191B-82F8-A63A-3B181E2ADE4C}"/>
              </a:ext>
            </a:extLst>
          </p:cNvPr>
          <p:cNvSpPr/>
          <p:nvPr/>
        </p:nvSpPr>
        <p:spPr>
          <a:xfrm>
            <a:off x="381782" y="6237053"/>
            <a:ext cx="8380715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D308D6E1-C319-B0B0-B511-563CBD0E327A}"/>
              </a:ext>
            </a:extLst>
          </p:cNvPr>
          <p:cNvSpPr/>
          <p:nvPr/>
        </p:nvSpPr>
        <p:spPr>
          <a:xfrm>
            <a:off x="381092" y="4456340"/>
            <a:ext cx="8229600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9900"/>
              </a:lnSpc>
            </a:pP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5DE19D4A-4D8C-575B-B7E0-AE48393202D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6" name="Shape 4">
            <a:extLst>
              <a:ext uri="{FF2B5EF4-FFF2-40B4-BE49-F238E27FC236}">
                <a16:creationId xmlns:a16="http://schemas.microsoft.com/office/drawing/2014/main" id="{1F3646CC-093C-44D7-1B49-1EB82CB53867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7558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Введение в машиностроение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В машиностроении проектируют и производят машины и оборудование для различных отраслей промышленности. Это отрасль, которая является ключевой для экономики многих стран.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4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История машиностроения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История машиностроения насчитывает сотни лет развития. С появлением паровых машин в 18 веке начался активный этап развития машиностроения как отрасли.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Технологии в современном машиностроении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Современное машиностроение использует передовые технологии, такие как ЧПУ станки, 3D печать, роботизированные системы сборки. Эти технологии улучшают качество и эффективность производства.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2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8C33-B9AD-B539-7F08-E62EB829C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DEF921E-2B72-2F16-D807-C417573C6AD3}"/>
              </a:ext>
            </a:extLst>
          </p:cNvPr>
          <p:cNvSpPr/>
          <p:nvPr/>
        </p:nvSpPr>
        <p:spPr>
          <a:xfrm>
            <a:off x="-774700" y="4762500"/>
            <a:ext cx="14287499" cy="7429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F5498847-B7BF-A702-241B-3D273F5BF01A}"/>
              </a:ext>
            </a:extLst>
          </p:cNvPr>
          <p:cNvGrpSpPr/>
          <p:nvPr/>
        </p:nvGrpSpPr>
        <p:grpSpPr>
          <a:xfrm>
            <a:off x="7855342" y="3656291"/>
            <a:ext cx="1976640" cy="583896"/>
            <a:chOff x="10297839" y="4352323"/>
            <a:chExt cx="2979290" cy="880077"/>
          </a:xfrm>
        </p:grpSpPr>
        <p:sp>
          <p:nvSpPr>
            <p:cNvPr id="3" name="Стрелка: шеврон 2">
              <a:extLst>
                <a:ext uri="{FF2B5EF4-FFF2-40B4-BE49-F238E27FC236}">
                  <a16:creationId xmlns:a16="http://schemas.microsoft.com/office/drawing/2014/main" id="{BF9F0968-7592-A41A-09BC-EBB84E7A3C29}"/>
                </a:ext>
              </a:extLst>
            </p:cNvPr>
            <p:cNvSpPr/>
            <p:nvPr/>
          </p:nvSpPr>
          <p:spPr>
            <a:xfrm>
              <a:off x="10297839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" name="Стрелка: шеврон 3">
              <a:extLst>
                <a:ext uri="{FF2B5EF4-FFF2-40B4-BE49-F238E27FC236}">
                  <a16:creationId xmlns:a16="http://schemas.microsoft.com/office/drawing/2014/main" id="{FE0E3D39-E029-B319-75B1-16EBBFC49D22}"/>
                </a:ext>
              </a:extLst>
            </p:cNvPr>
            <p:cNvSpPr/>
            <p:nvPr/>
          </p:nvSpPr>
          <p:spPr>
            <a:xfrm>
              <a:off x="10652127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5" name="Стрелка: шеврон 4">
              <a:extLst>
                <a:ext uri="{FF2B5EF4-FFF2-40B4-BE49-F238E27FC236}">
                  <a16:creationId xmlns:a16="http://schemas.microsoft.com/office/drawing/2014/main" id="{971212CB-298C-DDE3-4DA1-2B6F577AC12E}"/>
                </a:ext>
              </a:extLst>
            </p:cNvPr>
            <p:cNvSpPr/>
            <p:nvPr/>
          </p:nvSpPr>
          <p:spPr>
            <a:xfrm>
              <a:off x="11006415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7" name="Стрелка: шеврон 6">
              <a:extLst>
                <a:ext uri="{FF2B5EF4-FFF2-40B4-BE49-F238E27FC236}">
                  <a16:creationId xmlns:a16="http://schemas.microsoft.com/office/drawing/2014/main" id="{036101A9-1A5A-D00C-4489-726C14FFDE03}"/>
                </a:ext>
              </a:extLst>
            </p:cNvPr>
            <p:cNvSpPr/>
            <p:nvPr/>
          </p:nvSpPr>
          <p:spPr>
            <a:xfrm>
              <a:off x="11360702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9" name="Стрелка: шеврон 8">
              <a:extLst>
                <a:ext uri="{FF2B5EF4-FFF2-40B4-BE49-F238E27FC236}">
                  <a16:creationId xmlns:a16="http://schemas.microsoft.com/office/drawing/2014/main" id="{213E9A92-E730-EBAC-087F-1AD8AA30EECB}"/>
                </a:ext>
              </a:extLst>
            </p:cNvPr>
            <p:cNvSpPr/>
            <p:nvPr/>
          </p:nvSpPr>
          <p:spPr>
            <a:xfrm>
              <a:off x="11714990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0" name="Стрелка: шеврон 9">
              <a:extLst>
                <a:ext uri="{FF2B5EF4-FFF2-40B4-BE49-F238E27FC236}">
                  <a16:creationId xmlns:a16="http://schemas.microsoft.com/office/drawing/2014/main" id="{22BA3624-7EB1-5D85-EBC3-9109D41B1A10}"/>
                </a:ext>
              </a:extLst>
            </p:cNvPr>
            <p:cNvSpPr/>
            <p:nvPr/>
          </p:nvSpPr>
          <p:spPr>
            <a:xfrm>
              <a:off x="12069278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4" name="Стрелка: шеврон 13">
              <a:extLst>
                <a:ext uri="{FF2B5EF4-FFF2-40B4-BE49-F238E27FC236}">
                  <a16:creationId xmlns:a16="http://schemas.microsoft.com/office/drawing/2014/main" id="{A1E415C2-CBA9-466B-D0BF-409100BAD0F5}"/>
                </a:ext>
              </a:extLst>
            </p:cNvPr>
            <p:cNvSpPr/>
            <p:nvPr/>
          </p:nvSpPr>
          <p:spPr>
            <a:xfrm>
              <a:off x="12423566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15" name="Стрелка: шеврон 14">
              <a:extLst>
                <a:ext uri="{FF2B5EF4-FFF2-40B4-BE49-F238E27FC236}">
                  <a16:creationId xmlns:a16="http://schemas.microsoft.com/office/drawing/2014/main" id="{1FDF019C-DF26-3041-F9CA-5145BE2A2C01}"/>
                </a:ext>
              </a:extLst>
            </p:cNvPr>
            <p:cNvSpPr/>
            <p:nvPr/>
          </p:nvSpPr>
          <p:spPr>
            <a:xfrm>
              <a:off x="12777854" y="4352323"/>
              <a:ext cx="499275" cy="880077"/>
            </a:xfrm>
            <a:prstGeom prst="chevron">
              <a:avLst>
                <a:gd name="adj" fmla="val 6457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FCCB69B3-B376-CA8E-233A-08662F9EB9A0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Применение машиностроения в различных отраслях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E8B3A64E-A6FE-DF65-CF32-76E5A258BCB3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218DB567-0283-A27A-7734-BCADB0275D0A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9F10F255-E96F-1872-70E2-81470C25BF5F}"/>
              </a:ext>
            </a:extLst>
          </p:cNvPr>
          <p:cNvSpPr txBox="1">
            <a:spLocks/>
          </p:cNvSpPr>
          <p:nvPr/>
        </p:nvSpPr>
        <p:spPr>
          <a:xfrm>
            <a:off x="279491" y="2163242"/>
            <a:ext cx="11912509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Машиностроение применяется в автомобильной, авиационной, медицинской промышленности, судостроении и других отраслях. Без машин и оборудования, созданных в рамках машиностроения, современный мир невозможно представить.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A6507F2-9C3B-0F20-57C8-C39E858D38FE}"/>
              </a:ext>
            </a:extLst>
          </p:cNvPr>
          <p:cNvGrpSpPr/>
          <p:nvPr/>
        </p:nvGrpSpPr>
        <p:grpSpPr>
          <a:xfrm>
            <a:off x="3075521" y="3712227"/>
            <a:ext cx="548263" cy="583894"/>
            <a:chOff x="6959024" y="1326393"/>
            <a:chExt cx="548263" cy="583894"/>
          </a:xfrm>
        </p:grpSpPr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A2AEA8E9-174B-A74C-8126-805EE1EDEA7A}"/>
                </a:ext>
              </a:extLst>
            </p:cNvPr>
            <p:cNvCxnSpPr/>
            <p:nvPr/>
          </p:nvCxnSpPr>
          <p:spPr>
            <a:xfrm>
              <a:off x="6973964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1CD1F738-2F5D-165D-876D-85D0F9CA2D84}"/>
                </a:ext>
              </a:extLst>
            </p:cNvPr>
            <p:cNvCxnSpPr>
              <a:cxnSpLocks/>
            </p:cNvCxnSpPr>
            <p:nvPr/>
          </p:nvCxnSpPr>
          <p:spPr>
            <a:xfrm>
              <a:off x="6959024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0A877EB-4B88-ADEE-A97E-06D323C17F69}"/>
              </a:ext>
            </a:extLst>
          </p:cNvPr>
          <p:cNvGrpSpPr/>
          <p:nvPr/>
        </p:nvGrpSpPr>
        <p:grpSpPr>
          <a:xfrm rot="10800000">
            <a:off x="8549182" y="6152428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3A2D7A6-3659-0D71-F15D-16865ED82EBC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AA4A0276-2AE8-4C34-4480-F0E63672BA3D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AEBA0083-2A11-B2BB-2CAB-7E0268558B2F}"/>
              </a:ext>
            </a:extLst>
          </p:cNvPr>
          <p:cNvSpPr/>
          <p:nvPr/>
        </p:nvSpPr>
        <p:spPr>
          <a:xfrm>
            <a:off x="381783" y="1910287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pic>
        <p:nvPicPr>
          <p:cNvPr id="31" name="Picture 30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3931920"/>
            <a:ext cx="557784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87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06036-4794-3400-9A78-D21601BD1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5FE6B15-3576-90DA-E176-7BF7B22AC833}"/>
              </a:ext>
            </a:extLst>
          </p:cNvPr>
          <p:cNvSpPr txBox="1">
            <a:spLocks/>
          </p:cNvSpPr>
          <p:nvPr/>
        </p:nvSpPr>
        <p:spPr>
          <a:xfrm>
            <a:off x="279492" y="1018090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3200"/>
            </a:pPr>
            <a:r>
              <a:rPr>
                <a:solidFill>
                  <a:srgbClr val="FFFFFF"/>
                </a:solidFill>
              </a:rPr>
              <a:t>Будущее машиностроения</a:t>
            </a: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4FD98BB8-C309-E429-BD1E-F21EFBBDBA70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099F6D4-069D-F3C9-9EF4-5E0FDAC95329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3" name="Заголовок 2">
            <a:extLst>
              <a:ext uri="{FF2B5EF4-FFF2-40B4-BE49-F238E27FC236}">
                <a16:creationId xmlns:a16="http://schemas.microsoft.com/office/drawing/2014/main" id="{A5B1B3DA-1254-13DC-6DBE-ED8FAC2E313A}"/>
              </a:ext>
            </a:extLst>
          </p:cNvPr>
          <p:cNvSpPr txBox="1">
            <a:spLocks/>
          </p:cNvSpPr>
          <p:nvPr/>
        </p:nvSpPr>
        <p:spPr>
          <a:xfrm>
            <a:off x="279492" y="2650219"/>
            <a:ext cx="6064158" cy="2145215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/>
            </a:pPr>
            <a:r>
              <a:rPr>
                <a:solidFill>
                  <a:srgbClr val="FFFFFF"/>
                </a:solidFill>
              </a:rPr>
              <a:t>Будущее машиностроения связано с развитием цифровых технологий, Индустрии 4.0, автономными системами и экологической устойчивостью производства. Машиностроение будет продолжать играть важную роль в технологическом прогрессе и развитии общества.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587AF44B-D255-07A4-4843-A842A2696F2E}"/>
              </a:ext>
            </a:extLst>
          </p:cNvPr>
          <p:cNvCxnSpPr/>
          <p:nvPr/>
        </p:nvCxnSpPr>
        <p:spPr>
          <a:xfrm>
            <a:off x="6973964" y="1326393"/>
            <a:ext cx="0" cy="583894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F9DC9A4-BCC6-2EFD-B8AD-EB50D302E203}"/>
              </a:ext>
            </a:extLst>
          </p:cNvPr>
          <p:cNvCxnSpPr>
            <a:cxnSpLocks/>
          </p:cNvCxnSpPr>
          <p:nvPr/>
        </p:nvCxnSpPr>
        <p:spPr>
          <a:xfrm>
            <a:off x="6959024" y="1326393"/>
            <a:ext cx="548263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</p:cxn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18061A35-A8EB-BD88-8EDD-BE8C163046CB}"/>
              </a:ext>
            </a:extLst>
          </p:cNvPr>
          <p:cNvGrpSpPr/>
          <p:nvPr/>
        </p:nvGrpSpPr>
        <p:grpSpPr>
          <a:xfrm rot="10800000">
            <a:off x="10764117" y="5648111"/>
            <a:ext cx="548263" cy="583894"/>
            <a:chOff x="7600766" y="1326393"/>
            <a:chExt cx="548263" cy="583894"/>
          </a:xfrm>
        </p:grpSpPr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3DFD7C84-4363-4C21-B172-B6F0111062A0}"/>
                </a:ext>
              </a:extLst>
            </p:cNvPr>
            <p:cNvCxnSpPr/>
            <p:nvPr/>
          </p:nvCxnSpPr>
          <p:spPr>
            <a:xfrm>
              <a:off x="7615706" y="1326393"/>
              <a:ext cx="0" cy="583894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  <p:cxnSp>
          <p:nvCxnSpPr>
            <p:cNvPr id="25" name="Прямая соединительная линия 24">
              <a:extLst>
                <a:ext uri="{FF2B5EF4-FFF2-40B4-BE49-F238E27FC236}">
                  <a16:creationId xmlns:a16="http://schemas.microsoft.com/office/drawing/2014/main" id="{8CC0D3B9-5EDC-0C82-BF2A-0A531A115F94}"/>
                </a:ext>
              </a:extLst>
            </p:cNvPr>
            <p:cNvCxnSpPr>
              <a:cxnSpLocks/>
            </p:cNvCxnSpPr>
            <p:nvPr/>
          </p:nvCxnSpPr>
          <p:spPr>
            <a:xfrm>
              <a:off x="7600766" y="1326393"/>
              <a:ext cx="548263" cy="0"/>
            </a:xfrm>
            <a:prstGeom prst="line">
              <a:avLst/>
            </a:prstGeom>
            <a:solidFill>
              <a:srgbClr val="4D00FE"/>
            </a:solidFill>
            <a:ln w="28575">
              <a:solidFill>
                <a:srgbClr val="FFFFFF"/>
              </a:solidFill>
              <a:prstDash val="solid"/>
              <a:headEnd type="none"/>
              <a:tailEnd type="none"/>
            </a:ln>
          </p:spPr>
        </p:cxnSp>
      </p:grpSp>
      <p:sp>
        <p:nvSpPr>
          <p:cNvPr id="30" name="Shape 4">
            <a:extLst>
              <a:ext uri="{FF2B5EF4-FFF2-40B4-BE49-F238E27FC236}">
                <a16:creationId xmlns:a16="http://schemas.microsoft.com/office/drawing/2014/main" id="{4A089F47-B29A-8C15-32E5-1922338F145B}"/>
              </a:ext>
            </a:extLst>
          </p:cNvPr>
          <p:cNvSpPr/>
          <p:nvPr/>
        </p:nvSpPr>
        <p:spPr>
          <a:xfrm>
            <a:off x="381783" y="2503756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2" name="Стрелка: шеврон 31">
            <a:extLst>
              <a:ext uri="{FF2B5EF4-FFF2-40B4-BE49-F238E27FC236}">
                <a16:creationId xmlns:a16="http://schemas.microsoft.com/office/drawing/2014/main" id="{AC6D4346-E33E-78A4-A5D7-CA50C29FF32B}"/>
              </a:ext>
            </a:extLst>
          </p:cNvPr>
          <p:cNvSpPr/>
          <p:nvPr/>
        </p:nvSpPr>
        <p:spPr>
          <a:xfrm>
            <a:off x="2707252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3" name="Стрелка: шеврон 32">
            <a:extLst>
              <a:ext uri="{FF2B5EF4-FFF2-40B4-BE49-F238E27FC236}">
                <a16:creationId xmlns:a16="http://schemas.microsoft.com/office/drawing/2014/main" id="{73DF3C30-2B2C-6155-197D-3E3178838355}"/>
              </a:ext>
            </a:extLst>
          </p:cNvPr>
          <p:cNvSpPr/>
          <p:nvPr/>
        </p:nvSpPr>
        <p:spPr>
          <a:xfrm>
            <a:off x="3325130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4" name="Стрелка: шеврон 33">
            <a:extLst>
              <a:ext uri="{FF2B5EF4-FFF2-40B4-BE49-F238E27FC236}">
                <a16:creationId xmlns:a16="http://schemas.microsoft.com/office/drawing/2014/main" id="{9A585805-A2F6-2432-3457-C627CD081FDE}"/>
              </a:ext>
            </a:extLst>
          </p:cNvPr>
          <p:cNvSpPr/>
          <p:nvPr/>
        </p:nvSpPr>
        <p:spPr>
          <a:xfrm>
            <a:off x="3943009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35" name="Стрелка: шеврон 34">
            <a:extLst>
              <a:ext uri="{FF2B5EF4-FFF2-40B4-BE49-F238E27FC236}">
                <a16:creationId xmlns:a16="http://schemas.microsoft.com/office/drawing/2014/main" id="{99387F4F-7C77-C80C-7543-A45F587448FE}"/>
              </a:ext>
            </a:extLst>
          </p:cNvPr>
          <p:cNvSpPr/>
          <p:nvPr/>
        </p:nvSpPr>
        <p:spPr>
          <a:xfrm>
            <a:off x="4560887" y="6081926"/>
            <a:ext cx="870736" cy="1534855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pic>
        <p:nvPicPr>
          <p:cNvPr id="36" name="Picture 35" descr="temp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508760"/>
            <a:ext cx="406908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536CC-C607-A920-CF4E-774D6CC5A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545C9D10-7C18-270C-9840-358F226A1873}"/>
              </a:ext>
            </a:extLst>
          </p:cNvPr>
          <p:cNvSpPr txBox="1">
            <a:spLocks/>
          </p:cNvSpPr>
          <p:nvPr/>
        </p:nvSpPr>
        <p:spPr>
          <a:xfrm>
            <a:off x="574431" y="4734646"/>
            <a:ext cx="6064158" cy="1325563"/>
          </a:xfrm>
          <a:prstGeom prst="rect">
            <a:avLst/>
          </a:prstGeom>
        </p:spPr>
        <p:txBody>
          <a:bodyPr anchor="t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k-KZ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endParaRPr lang="x-none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23225281-7143-9E95-F694-0F36B8A01A05}"/>
              </a:ext>
            </a:extLst>
          </p:cNvPr>
          <p:cNvSpPr/>
          <p:nvPr/>
        </p:nvSpPr>
        <p:spPr>
          <a:xfrm>
            <a:off x="3817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4B9687D2-30DD-A669-42C9-510CEFF3EFDD}"/>
              </a:ext>
            </a:extLst>
          </p:cNvPr>
          <p:cNvSpPr/>
          <p:nvPr/>
        </p:nvSpPr>
        <p:spPr>
          <a:xfrm>
            <a:off x="5690383" y="649053"/>
            <a:ext cx="4329918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sp>
        <p:nvSpPr>
          <p:cNvPr id="30" name="Shape 4">
            <a:extLst>
              <a:ext uri="{FF2B5EF4-FFF2-40B4-BE49-F238E27FC236}">
                <a16:creationId xmlns:a16="http://schemas.microsoft.com/office/drawing/2014/main" id="{7CC96FF9-D970-5A8C-1CE8-850DF8640CD6}"/>
              </a:ext>
            </a:extLst>
          </p:cNvPr>
          <p:cNvSpPr/>
          <p:nvPr/>
        </p:nvSpPr>
        <p:spPr>
          <a:xfrm>
            <a:off x="702919" y="6073725"/>
            <a:ext cx="2393167" cy="0"/>
          </a:xfrm>
          <a:prstGeom prst="line">
            <a:avLst/>
          </a:prstGeom>
          <a:solidFill>
            <a:srgbClr val="4D00FE"/>
          </a:solidFill>
          <a:ln w="28575">
            <a:solidFill>
              <a:srgbClr val="FFFFFF"/>
            </a:solidFill>
            <a:prstDash val="dash"/>
            <a:headEnd type="none"/>
            <a:tailEnd type="none"/>
          </a:ln>
        </p:spPr>
        <p:txBody>
          <a:bodyPr/>
          <a:lstStyle/>
          <a:p>
            <a:endParaRPr lang="x-none"/>
          </a:p>
        </p:txBody>
      </p: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1CAECA12-230D-2411-7410-50ADA5B7F7D3}"/>
              </a:ext>
            </a:extLst>
          </p:cNvPr>
          <p:cNvGrpSpPr/>
          <p:nvPr/>
        </p:nvGrpSpPr>
        <p:grpSpPr>
          <a:xfrm>
            <a:off x="1173032" y="1034527"/>
            <a:ext cx="834225" cy="1480750"/>
            <a:chOff x="1612907" y="2146123"/>
            <a:chExt cx="524824" cy="931563"/>
          </a:xfrm>
        </p:grpSpPr>
        <p:sp>
          <p:nvSpPr>
            <p:cNvPr id="46" name="Стрелка: шеврон 45">
              <a:extLst>
                <a:ext uri="{FF2B5EF4-FFF2-40B4-BE49-F238E27FC236}">
                  <a16:creationId xmlns:a16="http://schemas.microsoft.com/office/drawing/2014/main" id="{294512D6-4E52-2EA4-3D8F-3565ED570482}"/>
                </a:ext>
              </a:extLst>
            </p:cNvPr>
            <p:cNvSpPr/>
            <p:nvPr/>
          </p:nvSpPr>
          <p:spPr>
            <a:xfrm rot="16200000">
              <a:off x="1726450" y="2666406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7" name="Стрелка: шеврон 46">
              <a:extLst>
                <a:ext uri="{FF2B5EF4-FFF2-40B4-BE49-F238E27FC236}">
                  <a16:creationId xmlns:a16="http://schemas.microsoft.com/office/drawing/2014/main" id="{04F77EF6-2AB2-B519-AD07-9F7AAFBBEDA8}"/>
                </a:ext>
              </a:extLst>
            </p:cNvPr>
            <p:cNvSpPr/>
            <p:nvPr/>
          </p:nvSpPr>
          <p:spPr>
            <a:xfrm rot="16200000">
              <a:off x="1726450" y="2455131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8" name="Стрелка: шеврон 47">
              <a:extLst>
                <a:ext uri="{FF2B5EF4-FFF2-40B4-BE49-F238E27FC236}">
                  <a16:creationId xmlns:a16="http://schemas.microsoft.com/office/drawing/2014/main" id="{2E8C7759-305A-F1FE-B780-456191AD46C5}"/>
                </a:ext>
              </a:extLst>
            </p:cNvPr>
            <p:cNvSpPr/>
            <p:nvPr/>
          </p:nvSpPr>
          <p:spPr>
            <a:xfrm rot="16200000">
              <a:off x="1726450" y="2243855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  <p:sp>
          <p:nvSpPr>
            <p:cNvPr id="49" name="Стрелка: шеврон 48">
              <a:extLst>
                <a:ext uri="{FF2B5EF4-FFF2-40B4-BE49-F238E27FC236}">
                  <a16:creationId xmlns:a16="http://schemas.microsoft.com/office/drawing/2014/main" id="{9E4ECE68-B0AF-8063-59E5-EF7D61D52CB8}"/>
                </a:ext>
              </a:extLst>
            </p:cNvPr>
            <p:cNvSpPr/>
            <p:nvPr/>
          </p:nvSpPr>
          <p:spPr>
            <a:xfrm rot="16200000">
              <a:off x="1726450" y="2032580"/>
              <a:ext cx="297737" cy="524824"/>
            </a:xfrm>
            <a:prstGeom prst="chevron">
              <a:avLst>
                <a:gd name="adj" fmla="val 64576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>
                <a:solidFill>
                  <a:schemeClr val="tx1"/>
                </a:solidFill>
              </a:endParaRPr>
            </a:p>
          </p:txBody>
        </p:sp>
      </p:grpSp>
      <p:sp>
        <p:nvSpPr>
          <p:cNvPr id="51" name="Прямоугольник 50">
            <a:extLst>
              <a:ext uri="{FF2B5EF4-FFF2-40B4-BE49-F238E27FC236}">
                <a16:creationId xmlns:a16="http://schemas.microsoft.com/office/drawing/2014/main" id="{2B0D62C6-80F7-5BA0-3511-A5FE75257D0C}"/>
              </a:ext>
            </a:extLst>
          </p:cNvPr>
          <p:cNvSpPr/>
          <p:nvPr/>
        </p:nvSpPr>
        <p:spPr>
          <a:xfrm>
            <a:off x="10393258" y="2042015"/>
            <a:ext cx="371047" cy="13193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53" name="Стрелка: шеврон 52">
            <a:extLst>
              <a:ext uri="{FF2B5EF4-FFF2-40B4-BE49-F238E27FC236}">
                <a16:creationId xmlns:a16="http://schemas.microsoft.com/office/drawing/2014/main" id="{A9C4AB1C-B3A1-6571-EF01-B2EEFE1EAF87}"/>
              </a:ext>
            </a:extLst>
          </p:cNvPr>
          <p:cNvSpPr/>
          <p:nvPr/>
        </p:nvSpPr>
        <p:spPr>
          <a:xfrm>
            <a:off x="702919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4" name="Стрелка: шеврон 53">
            <a:extLst>
              <a:ext uri="{FF2B5EF4-FFF2-40B4-BE49-F238E27FC236}">
                <a16:creationId xmlns:a16="http://schemas.microsoft.com/office/drawing/2014/main" id="{454E13B5-EEE0-2842-BC6E-F0B26B69AB75}"/>
              </a:ext>
            </a:extLst>
          </p:cNvPr>
          <p:cNvSpPr/>
          <p:nvPr/>
        </p:nvSpPr>
        <p:spPr>
          <a:xfrm>
            <a:off x="820447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5" name="Стрелка: шеврон 54">
            <a:extLst>
              <a:ext uri="{FF2B5EF4-FFF2-40B4-BE49-F238E27FC236}">
                <a16:creationId xmlns:a16="http://schemas.microsoft.com/office/drawing/2014/main" id="{CA1F1E6C-75EA-691E-17DB-EF0F53C6E6B8}"/>
              </a:ext>
            </a:extLst>
          </p:cNvPr>
          <p:cNvSpPr/>
          <p:nvPr/>
        </p:nvSpPr>
        <p:spPr>
          <a:xfrm>
            <a:off x="937975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6" name="Стрелка: шеврон 55">
            <a:extLst>
              <a:ext uri="{FF2B5EF4-FFF2-40B4-BE49-F238E27FC236}">
                <a16:creationId xmlns:a16="http://schemas.microsoft.com/office/drawing/2014/main" id="{A5D18DF9-B115-7D5E-D077-5CB49738257F}"/>
              </a:ext>
            </a:extLst>
          </p:cNvPr>
          <p:cNvSpPr/>
          <p:nvPr/>
        </p:nvSpPr>
        <p:spPr>
          <a:xfrm>
            <a:off x="1055503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  <p:sp>
        <p:nvSpPr>
          <p:cNvPr id="57" name="Стрелка: шеврон 56">
            <a:extLst>
              <a:ext uri="{FF2B5EF4-FFF2-40B4-BE49-F238E27FC236}">
                <a16:creationId xmlns:a16="http://schemas.microsoft.com/office/drawing/2014/main" id="{E51A7AF3-3676-F2CC-771F-C419DB2CCBEE}"/>
              </a:ext>
            </a:extLst>
          </p:cNvPr>
          <p:cNvSpPr/>
          <p:nvPr/>
        </p:nvSpPr>
        <p:spPr>
          <a:xfrm>
            <a:off x="1173031" y="4196749"/>
            <a:ext cx="165625" cy="291948"/>
          </a:xfrm>
          <a:prstGeom prst="chevron">
            <a:avLst>
              <a:gd name="adj" fmla="val 64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2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15</Words>
  <Application>Microsoft Office PowerPoint</Application>
  <PresentationFormat>Широкоэкранный</PresentationFormat>
  <Paragraphs>12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Times New Roman</vt:lpstr>
      <vt:lpstr>Calibri Light</vt:lpstr>
      <vt:lpstr>Calibri</vt:lpstr>
      <vt:lpstr>Тема Office</vt:lpstr>
      <vt:lpstr>Название темы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Эльдар Нурбекулы</dc:creator>
  <cp:lastModifiedBy>Mikhail</cp:lastModifiedBy>
  <cp:revision>21</cp:revision>
  <dcterms:created xsi:type="dcterms:W3CDTF">2024-02-26T16:42:58Z</dcterms:created>
  <dcterms:modified xsi:type="dcterms:W3CDTF">2024-03-06T16:16:17Z</dcterms:modified>
</cp:coreProperties>
</file>

<file path=docProps/thumbnail.jpeg>
</file>